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layfair Display" charset="1" panose="00000500000000000000"/>
      <p:regular r:id="rId10"/>
    </p:embeddedFont>
    <p:embeddedFont>
      <p:font typeface="Playfair Display Bold" charset="1" panose="00000800000000000000"/>
      <p:regular r:id="rId11"/>
    </p:embeddedFont>
    <p:embeddedFont>
      <p:font typeface="Playfair Display Italics" charset="1" panose="00000500000000000000"/>
      <p:regular r:id="rId12"/>
    </p:embeddedFont>
    <p:embeddedFont>
      <p:font typeface="Playfair Display Bold Italics" charset="1" panose="00000800000000000000"/>
      <p:regular r:id="rId13"/>
    </p:embeddedFont>
    <p:embeddedFont>
      <p:font typeface="Playfair Display Heavy" charset="1" panose="00000A00000000000000"/>
      <p:regular r:id="rId14"/>
    </p:embeddedFont>
    <p:embeddedFont>
      <p:font typeface="Playfair Display Heavy Italics" charset="1" panose="00000A00000000000000"/>
      <p:regular r:id="rId15"/>
    </p:embeddedFont>
    <p:embeddedFont>
      <p:font typeface="Public Sans" charset="1" panose="00000000000000000000"/>
      <p:regular r:id="rId16"/>
    </p:embeddedFont>
    <p:embeddedFont>
      <p:font typeface="Public Sans Bold" charset="1" panose="00000000000000000000"/>
      <p:regular r:id="rId17"/>
    </p:embeddedFont>
    <p:embeddedFont>
      <p:font typeface="Public Sans Italics" charset="1" panose="00000000000000000000"/>
      <p:regular r:id="rId18"/>
    </p:embeddedFont>
    <p:embeddedFont>
      <p:font typeface="Public Sans Bold Italics" charset="1" panose="00000000000000000000"/>
      <p:regular r:id="rId19"/>
    </p:embeddedFont>
    <p:embeddedFont>
      <p:font typeface="Public Sans Thin" charset="1" panose="00000000000000000000"/>
      <p:regular r:id="rId20"/>
    </p:embeddedFont>
    <p:embeddedFont>
      <p:font typeface="Public Sans Thin Italics" charset="1" panose="00000000000000000000"/>
      <p:regular r:id="rId21"/>
    </p:embeddedFont>
    <p:embeddedFont>
      <p:font typeface="Public Sans Medium" charset="1" panose="00000000000000000000"/>
      <p:regular r:id="rId22"/>
    </p:embeddedFont>
    <p:embeddedFont>
      <p:font typeface="Public Sans Medium Italics" charset="1" panose="00000000000000000000"/>
      <p:regular r:id="rId23"/>
    </p:embeddedFont>
    <p:embeddedFont>
      <p:font typeface="Public Sans Heavy" charset="1" panose="00000000000000000000"/>
      <p:regular r:id="rId24"/>
    </p:embeddedFont>
    <p:embeddedFont>
      <p:font typeface="Public Sans Heavy Italics" charset="1" panose="000000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https://www.google.com/search?sca_esv=588836865&amp;hl=en&amp;cs=1&amp;sxsrf=AM9HkKnhZV31UmjXJ8lU107Vl4HVF_sQnA:1701977369945&amp;q=chevrolet+bolt&amp;stick=H4sIAAAAAAAAAGWRz05TQRTGrRmwooCOVMTEeOLe5IKtrkFbrfQShAaBDTmde7ydMJ1pZ-Zi6iv4FsYHMHHh1kdwYVwQn2AegcTGyfVPF12eP_N93_xOdf1BJTm-I8xgYDSQIuGtFHBGfSkUuYvK3dQ4D0MzLBTa6YJA6y4uV0-aO9129-jkE6sEdoMvPe3TmTWKPGwZ5QNb5otdcgohNRkpeBTYTb78YlzoDCW0jZYjaAS2wnnL2AzSwnnUOQxQ9Gnm8VHpsGusi1Po4ligDmyRX9ssMgn00FsT61Ve-6e_bTRC82_iwK7yK9syNg4ez0jvl9IHRp26t5iThvazemA1fquM1VpvJNCRed9rqfPSckc6hxo6hG9mxA4Dq_L5rfQ1yCfl315iXkR27SEKglZM6acbkcgCr7YkemgkybR_-AcnZlIpFNAZWzkK7Dpf2I10IyULG2WQPdJYKA_HJgK7z--VLF7VoQndaAT7Q2N9D8Up7BHawG7zlZSsoIxcj_Q7aI4c1BvJh7kl8f9yvXi58_m1S1-_y4-9yc_nqrY6-bKx9uv9j2-bn8_nJr8BtmQ9bjMCAAA&amp;sa=X&amp;ved=2ahUKEwi1p7Pkh_6CAxUeEGIAHQkMCrYQ7fAIegUIABCTAg" TargetMode="External" Type="http://schemas.openxmlformats.org/officeDocument/2006/relationships/hyperlink"/><Relationship Id="rId6" Target="https://www.google.com/search?sca_esv=588836865&amp;sxsrf=AM9HkKmKh38fW6J7j95MPahEClC2yIZe0w:1701977725088&amp;q=hyundai+ioniq&amp;spell=1&amp;sa=X&amp;ved=2ahUKEwilpuCNif6CAxVBKlkFHZ6MAb0QkeECKAB6BAgIEAI" TargetMode="External" Type="http://schemas.openxmlformats.org/officeDocument/2006/relationships/hyperlink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6" y="4514765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701746" y="8616481"/>
            <a:ext cx="535737" cy="727544"/>
          </a:xfrm>
          <a:custGeom>
            <a:avLst/>
            <a:gdLst/>
            <a:ahLst/>
            <a:cxnLst/>
            <a:rect r="r" b="b" t="t" l="l"/>
            <a:pathLst>
              <a:path h="727544" w="535737">
                <a:moveTo>
                  <a:pt x="0" y="0"/>
                </a:moveTo>
                <a:lnTo>
                  <a:pt x="535736" y="0"/>
                </a:lnTo>
                <a:lnTo>
                  <a:pt x="535736" y="727544"/>
                </a:lnTo>
                <a:lnTo>
                  <a:pt x="0" y="727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06882" y="4728792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latin typeface="Public Sans Bold"/>
              </a:rPr>
              <a:t>STAT184 FINAL PROJECT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0974" y="2332416"/>
            <a:ext cx="16408332" cy="2084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250"/>
              </a:lnSpc>
            </a:pPr>
            <a:r>
              <a:rPr lang="en-US" sz="16758" spc="83">
                <a:solidFill>
                  <a:srgbClr val="2B2C30"/>
                </a:solidFill>
                <a:latin typeface="Playfair Display"/>
              </a:rPr>
              <a:t>Electric Cars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16407" y="8479155"/>
            <a:ext cx="7862435" cy="864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0"/>
              </a:lnSpc>
            </a:pPr>
            <a:r>
              <a:rPr lang="en-US" sz="2300">
                <a:solidFill>
                  <a:srgbClr val="2B2C30"/>
                </a:solidFill>
                <a:latin typeface="Public Sans"/>
              </a:rPr>
              <a:t>Eric, Owen, VK</a:t>
            </a:r>
          </a:p>
          <a:p>
            <a:pPr>
              <a:lnSpc>
                <a:spcPts val="3450"/>
              </a:lnSpc>
            </a:pPr>
            <a:r>
              <a:rPr lang="en-US" sz="2300">
                <a:solidFill>
                  <a:srgbClr val="2B2C30"/>
                </a:solidFill>
                <a:latin typeface="Public Sans"/>
              </a:rPr>
              <a:t>07</a:t>
            </a:r>
            <a:r>
              <a:rPr lang="en-US" sz="2300">
                <a:solidFill>
                  <a:srgbClr val="2B2C30"/>
                </a:solidFill>
                <a:latin typeface="Public Sans"/>
              </a:rPr>
              <a:t> December 2023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01746" y="8616481"/>
            <a:ext cx="535737" cy="727544"/>
          </a:xfrm>
          <a:custGeom>
            <a:avLst/>
            <a:gdLst/>
            <a:ahLst/>
            <a:cxnLst/>
            <a:rect r="r" b="b" t="t" l="l"/>
            <a:pathLst>
              <a:path h="727544" w="535737">
                <a:moveTo>
                  <a:pt x="0" y="0"/>
                </a:moveTo>
                <a:lnTo>
                  <a:pt x="535736" y="0"/>
                </a:lnTo>
                <a:lnTo>
                  <a:pt x="535736" y="727544"/>
                </a:lnTo>
                <a:lnTo>
                  <a:pt x="0" y="727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706913" y="5190433"/>
            <a:ext cx="8874174" cy="4991723"/>
          </a:xfrm>
          <a:custGeom>
            <a:avLst/>
            <a:gdLst/>
            <a:ahLst/>
            <a:cxnLst/>
            <a:rect r="r" b="b" t="t" l="l"/>
            <a:pathLst>
              <a:path h="4991723" w="8874174">
                <a:moveTo>
                  <a:pt x="0" y="0"/>
                </a:moveTo>
                <a:lnTo>
                  <a:pt x="8874174" y="0"/>
                </a:lnTo>
                <a:lnTo>
                  <a:pt x="8874174" y="4991722"/>
                </a:lnTo>
                <a:lnTo>
                  <a:pt x="0" y="49917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16407" y="2162495"/>
            <a:ext cx="15953207" cy="1292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35"/>
              </a:lnSpc>
            </a:pPr>
            <a:r>
              <a:rPr lang="en-US" sz="3950" spc="19">
                <a:solidFill>
                  <a:srgbClr val="2B2C30"/>
                </a:solidFill>
                <a:latin typeface="Playfair Display"/>
              </a:rPr>
              <a:t>Our group wanted to examine Electric Vehicles (EV’s). We found datasets concerning car brands as well as charging stations.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latin typeface="Public Sans Bold"/>
              </a:rPr>
              <a:t>OUR FINAL PROJECT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6871" y="3588700"/>
            <a:ext cx="15953207" cy="1126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44947" indent="-372474" lvl="1">
              <a:lnSpc>
                <a:spcPts val="4485"/>
              </a:lnSpc>
              <a:buFont typeface="Arial"/>
              <a:buChar char="•"/>
            </a:pPr>
            <a:r>
              <a:rPr lang="en-US" sz="3450" spc="17">
                <a:solidFill>
                  <a:srgbClr val="2B2C30"/>
                </a:solidFill>
                <a:latin typeface="Playfair Display"/>
              </a:rPr>
              <a:t>We came up with three data analysis questions, and also found an interesting outlier vehicle to compare and contrast with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701746" y="8616481"/>
            <a:ext cx="535737" cy="727544"/>
          </a:xfrm>
          <a:custGeom>
            <a:avLst/>
            <a:gdLst/>
            <a:ahLst/>
            <a:cxnLst/>
            <a:rect r="r" b="b" t="t" l="l"/>
            <a:pathLst>
              <a:path h="727544" w="535737">
                <a:moveTo>
                  <a:pt x="0" y="0"/>
                </a:moveTo>
                <a:lnTo>
                  <a:pt x="535736" y="0"/>
                </a:lnTo>
                <a:lnTo>
                  <a:pt x="535736" y="727544"/>
                </a:lnTo>
                <a:lnTo>
                  <a:pt x="0" y="727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latin typeface="Public Sans Bold"/>
              </a:rPr>
              <a:t>AN INTERESTING OUTLIER</a:t>
            </a:r>
          </a:p>
        </p:txBody>
      </p:sp>
      <p:sp>
        <p:nvSpPr>
          <p:cNvPr name="AutoShape 4" id="4"/>
          <p:cNvSpPr/>
          <p:nvPr/>
        </p:nvSpPr>
        <p:spPr>
          <a:xfrm flipV="true">
            <a:off x="-7086597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9722567" y="1028700"/>
            <a:ext cx="7773804" cy="5063759"/>
            <a:chOff x="0" y="0"/>
            <a:chExt cx="2364475" cy="15401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364475" cy="1540190"/>
            </a:xfrm>
            <a:custGeom>
              <a:avLst/>
              <a:gdLst/>
              <a:ahLst/>
              <a:cxnLst/>
              <a:rect r="r" b="b" t="t" l="l"/>
              <a:pathLst>
                <a:path h="1540190" w="2364475">
                  <a:moveTo>
                    <a:pt x="0" y="0"/>
                  </a:moveTo>
                  <a:lnTo>
                    <a:pt x="2364475" y="0"/>
                  </a:lnTo>
                  <a:lnTo>
                    <a:pt x="2364475" y="1540190"/>
                  </a:lnTo>
                  <a:lnTo>
                    <a:pt x="0" y="15401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2364475" cy="1568764"/>
            </a:xfrm>
            <a:prstGeom prst="rect">
              <a:avLst/>
            </a:prstGeom>
          </p:spPr>
          <p:txBody>
            <a:bodyPr anchor="ctr" rtlCol="false" tIns="68580" lIns="68580" bIns="68580" rIns="6858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841102" y="1133638"/>
            <a:ext cx="7536733" cy="4853883"/>
            <a:chOff x="0" y="0"/>
            <a:chExt cx="10048978" cy="6471844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4"/>
            <a:srcRect l="6329" t="0" r="6329" b="0"/>
            <a:stretch>
              <a:fillRect/>
            </a:stretch>
          </p:blipFill>
          <p:spPr>
            <a:xfrm flipH="false" flipV="false">
              <a:off x="0" y="0"/>
              <a:ext cx="10048978" cy="6471844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190613" y="1927857"/>
            <a:ext cx="8953387" cy="1736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15"/>
              </a:lnSpc>
            </a:pPr>
            <a:r>
              <a:rPr lang="en-US" sz="3550" spc="17">
                <a:solidFill>
                  <a:srgbClr val="2B2C30"/>
                </a:solidFill>
                <a:latin typeface="Playfair Display"/>
              </a:rPr>
              <a:t>What would be a “supercar” to compare with usual EV’s like the </a:t>
            </a:r>
            <a:r>
              <a:rPr lang="en-US" sz="3550" spc="17" u="sng">
                <a:solidFill>
                  <a:srgbClr val="2B2C30"/>
                </a:solidFill>
                <a:latin typeface="Playfair Display"/>
                <a:hlinkClick r:id="rId5" tooltip="https://www.google.com/search?sca_esv=588836865&amp;hl=en&amp;cs=1&amp;sxsrf=AM9HkKnhZV31UmjXJ8lU107Vl4HVF_sQnA:1701977369945&amp;q=chevrolet+bolt&amp;stick=H4sIAAAAAAAAAGWRz05TQRTGrRmwooCOVMTEeOLe5IKtrkFbrfQShAaBDTmde7ydMJ1pZ-Zi6iv4FsYHMHHh1kdwYVwQn2AegcTGyfVPF12eP_N93_xOdf1BJTm-I8xgYDSQIuGtFHBGfSkUuYvK3dQ4D0MzLBTa6YJA6y4uV0-aO9129-jkE6sEdoMvPe3TmTWKPGwZ5QNb5otdcgohNRkpeBTYTb78YlzoDCW0jZYjaAS2wnnL2AzSwnnUOQxQ9Gnm8VHpsGusi1Po4ligDmyRX9ssMgn00FsT61Ve-6e_bTRC82_iwK7yK9syNg4ez0jvl9IHRp26t5iThvazemA1fquM1VpvJNCRed9rqfPSckc6hxo6hG9mxA4Dq_L5rfQ1yCfl315iXkR27SEKglZM6acbkcgCr7YkemgkybR_-AcnZlIpFNAZWzkK7Dpf2I10IyULG2WQPdJYKA_HJgK7z--VLF7VoQndaAT7Q2N9D8Up7BHawG7zlZSsoIxcj_Q7aI4c1BvJh7kl8f9yvXi58_m1S1-_y4-9yc_nqrY6-bKx9uv9j2-bn8_nJr8BtmQ9bjMCAAA&amp;sa=X&amp;ved=2ahUKEwi1p7Pkh_6CAxUeEGIAHQkMCrYQ7fAIegUIABCTAg"/>
              </a:rPr>
              <a:t>Chevrolet Bolt</a:t>
            </a:r>
            <a:r>
              <a:rPr lang="en-US" sz="3550" spc="17">
                <a:solidFill>
                  <a:srgbClr val="2B2C30"/>
                </a:solidFill>
                <a:latin typeface="Playfair Display"/>
              </a:rPr>
              <a:t> and H</a:t>
            </a:r>
            <a:r>
              <a:rPr lang="en-US" sz="3550" spc="17" u="sng">
                <a:solidFill>
                  <a:srgbClr val="2B2C30"/>
                </a:solidFill>
                <a:latin typeface="Playfair Display"/>
                <a:hlinkClick r:id="rId6" tooltip="https://www.google.com/search?sca_esv=588836865&amp;sxsrf=AM9HkKmKh38fW6J7j95MPahEClC2yIZe0w:1701977725088&amp;q=hyundai+ioniq&amp;spell=1&amp;sa=X&amp;ved=2ahUKEwilpuCNif6CAxVBKlkFHZ6MAb0QkeECKAB6BAgIEAI"/>
              </a:rPr>
              <a:t>yundai Ioniq</a:t>
            </a:r>
            <a:r>
              <a:rPr lang="en-US" sz="3550" spc="17">
                <a:solidFill>
                  <a:srgbClr val="2B2C30"/>
                </a:solidFill>
                <a:latin typeface="Playfair Display"/>
              </a:rPr>
              <a:t>? The Mercedes-Benz</a:t>
            </a:r>
            <a:r>
              <a:rPr lang="en-US" sz="3550" spc="17">
                <a:solidFill>
                  <a:srgbClr val="2B2C30"/>
                </a:solidFill>
                <a:latin typeface="Playfair Display Italics"/>
              </a:rPr>
              <a:t> Avatar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0613" y="3797292"/>
            <a:ext cx="8953387" cy="5879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37000" indent="-318500" lvl="1">
              <a:lnSpc>
                <a:spcPts val="3835"/>
              </a:lnSpc>
              <a:buFont typeface="Arial"/>
              <a:buChar char="•"/>
            </a:pPr>
            <a:r>
              <a:rPr lang="en-US" sz="2950" spc="14">
                <a:solidFill>
                  <a:srgbClr val="2B2C30"/>
                </a:solidFill>
                <a:latin typeface="Playfair Display"/>
              </a:rPr>
              <a:t>Combined engine power of 350 kW from four separate and individually-controlled motors</a:t>
            </a:r>
          </a:p>
          <a:p>
            <a:pPr marL="637000" indent="-318500" lvl="1">
              <a:lnSpc>
                <a:spcPts val="3835"/>
              </a:lnSpc>
              <a:buFont typeface="Arial"/>
              <a:buChar char="•"/>
            </a:pPr>
            <a:r>
              <a:rPr lang="en-US" sz="2950" spc="14">
                <a:solidFill>
                  <a:srgbClr val="2B2C30"/>
                </a:solidFill>
                <a:latin typeface="Playfair Display"/>
              </a:rPr>
              <a:t>Uses a new battery that doesn’t use rare earth metals and is recyclable. Battery capacity is 110 kWh and charges quickly </a:t>
            </a:r>
          </a:p>
          <a:p>
            <a:pPr marL="637000" indent="-318500" lvl="1">
              <a:lnSpc>
                <a:spcPts val="3835"/>
              </a:lnSpc>
              <a:buFont typeface="Arial"/>
              <a:buChar char="•"/>
            </a:pPr>
            <a:r>
              <a:rPr lang="en-US" sz="2950" spc="14">
                <a:solidFill>
                  <a:srgbClr val="2B2C30"/>
                </a:solidFill>
                <a:latin typeface="Playfair Display"/>
              </a:rPr>
              <a:t>Has an integrated solar panel system and technology to reduce energy consumption</a:t>
            </a:r>
          </a:p>
          <a:p>
            <a:pPr marL="637000" indent="-318500" lvl="1">
              <a:lnSpc>
                <a:spcPts val="3835"/>
              </a:lnSpc>
              <a:buFont typeface="Arial"/>
              <a:buChar char="•"/>
            </a:pPr>
            <a:r>
              <a:rPr lang="en-US" sz="2950" spc="14">
                <a:solidFill>
                  <a:srgbClr val="2B2C30"/>
                </a:solidFill>
                <a:latin typeface="Playfair Display"/>
              </a:rPr>
              <a:t>All-wheel drive and can conduct “Crab” movement</a:t>
            </a:r>
          </a:p>
          <a:p>
            <a:pPr marL="637000" indent="-318500" lvl="1">
              <a:lnSpc>
                <a:spcPts val="3835"/>
              </a:lnSpc>
              <a:buFont typeface="Arial"/>
              <a:buChar char="•"/>
            </a:pPr>
            <a:r>
              <a:rPr lang="en-US" sz="2950" spc="14">
                <a:solidFill>
                  <a:srgbClr val="2B2C30"/>
                </a:solidFill>
                <a:latin typeface="Playfair Display"/>
              </a:rPr>
              <a:t>Interior consists of Mercedes-Benz’s most cutting edge technology. There is a steering “pad” instead of a wheel.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latin typeface="Public Sans Bold"/>
              </a:rPr>
              <a:t>DATA ANALYSIS QUESTIONS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689" y="2122290"/>
            <a:ext cx="16230611" cy="52457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</a:rPr>
              <a:t>Question 1: How common are charging stations? We will create a Leaflet map to find the charging stations in Pennsylvania.</a:t>
            </a:r>
          </a:p>
          <a:p>
            <a:pPr>
              <a:lnSpc>
                <a:spcPts val="5235"/>
              </a:lnSpc>
            </a:pPr>
          </a:p>
          <a:p>
            <a:pPr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</a:rPr>
              <a:t>Question 2: What vehicle has the longest excursion time/length on a full-charge? We will create a scatter plot to examine this relationship.</a:t>
            </a:r>
          </a:p>
          <a:p>
            <a:pPr>
              <a:lnSpc>
                <a:spcPts val="5235"/>
              </a:lnSpc>
            </a:pPr>
          </a:p>
          <a:p>
            <a:pPr marL="604519" indent="-302260" lvl="1">
              <a:lnSpc>
                <a:spcPts val="5235"/>
              </a:lnSpc>
              <a:buFont typeface="Arial"/>
              <a:buChar char="•"/>
            </a:pPr>
            <a:r>
              <a:rPr lang="en-US" sz="2799">
                <a:solidFill>
                  <a:srgbClr val="2B2C30"/>
                </a:solidFill>
                <a:latin typeface="Public Sans"/>
              </a:rPr>
              <a:t>Question 3: What is the most cost-efficient car? What would you buy if you had just graduated?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701746" y="8616481"/>
            <a:ext cx="535737" cy="727544"/>
          </a:xfrm>
          <a:custGeom>
            <a:avLst/>
            <a:gdLst/>
            <a:ahLst/>
            <a:cxnLst/>
            <a:rect r="r" b="b" t="t" l="l"/>
            <a:pathLst>
              <a:path h="727544" w="535737">
                <a:moveTo>
                  <a:pt x="0" y="0"/>
                </a:moveTo>
                <a:lnTo>
                  <a:pt x="535736" y="0"/>
                </a:lnTo>
                <a:lnTo>
                  <a:pt x="535736" y="727544"/>
                </a:lnTo>
                <a:lnTo>
                  <a:pt x="0" y="727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701746" y="8616481"/>
            <a:ext cx="535737" cy="727544"/>
          </a:xfrm>
          <a:custGeom>
            <a:avLst/>
            <a:gdLst/>
            <a:ahLst/>
            <a:cxnLst/>
            <a:rect r="r" b="b" t="t" l="l"/>
            <a:pathLst>
              <a:path h="727544" w="535737">
                <a:moveTo>
                  <a:pt x="0" y="0"/>
                </a:moveTo>
                <a:lnTo>
                  <a:pt x="535736" y="0"/>
                </a:lnTo>
                <a:lnTo>
                  <a:pt x="535736" y="727544"/>
                </a:lnTo>
                <a:lnTo>
                  <a:pt x="0" y="727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624929" y="2499725"/>
            <a:ext cx="9439585" cy="5701842"/>
          </a:xfrm>
          <a:custGeom>
            <a:avLst/>
            <a:gdLst/>
            <a:ahLst/>
            <a:cxnLst/>
            <a:rect r="r" b="b" t="t" l="l"/>
            <a:pathLst>
              <a:path h="5701842" w="9439585">
                <a:moveTo>
                  <a:pt x="0" y="0"/>
                </a:moveTo>
                <a:lnTo>
                  <a:pt x="9439585" y="0"/>
                </a:lnTo>
                <a:lnTo>
                  <a:pt x="9439585" y="5701842"/>
                </a:lnTo>
                <a:lnTo>
                  <a:pt x="0" y="57018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7971" y="2365311"/>
            <a:ext cx="6866271" cy="5970671"/>
          </a:xfrm>
          <a:custGeom>
            <a:avLst/>
            <a:gdLst/>
            <a:ahLst/>
            <a:cxnLst/>
            <a:rect r="r" b="b" t="t" l="l"/>
            <a:pathLst>
              <a:path h="5970671" w="6866271">
                <a:moveTo>
                  <a:pt x="0" y="0"/>
                </a:moveTo>
                <a:lnTo>
                  <a:pt x="6866271" y="0"/>
                </a:lnTo>
                <a:lnTo>
                  <a:pt x="6866271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237742" y="4724818"/>
            <a:ext cx="1251657" cy="125165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812800" y="406400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609600"/>
                  </a:lnTo>
                  <a:lnTo>
                    <a:pt x="406400" y="609600"/>
                  </a:lnTo>
                  <a:lnTo>
                    <a:pt x="406400" y="812800"/>
                  </a:lnTo>
                  <a:lnTo>
                    <a:pt x="812800" y="406400"/>
                  </a:lnTo>
                  <a:close/>
                </a:path>
              </a:pathLst>
            </a:custGeom>
            <a:solidFill>
              <a:srgbClr val="2B2C30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127000"/>
              <a:ext cx="711200" cy="4826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5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latin typeface="Public Sans Bold"/>
              </a:rPr>
              <a:t>CHARGING STATIONS IN PENNSYLVANIA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7971" y="8439358"/>
            <a:ext cx="16109392" cy="1068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96"/>
              </a:lnSpc>
            </a:pPr>
            <a:r>
              <a:rPr lang="en-US" sz="3305" spc="16">
                <a:solidFill>
                  <a:srgbClr val="2B2C30"/>
                </a:solidFill>
                <a:latin typeface="Playfair Display"/>
              </a:rPr>
              <a:t>Answer: We can reliably find charging stations here in PA, except in the North. We also note that typical EV’s can go 300 miles between charges.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latin typeface="Public Sans Bold"/>
              </a:rPr>
              <a:t>EXCURSION TIMES AND OTHER FACTS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701746" y="8616481"/>
            <a:ext cx="535737" cy="727544"/>
          </a:xfrm>
          <a:custGeom>
            <a:avLst/>
            <a:gdLst/>
            <a:ahLst/>
            <a:cxnLst/>
            <a:rect r="r" b="b" t="t" l="l"/>
            <a:pathLst>
              <a:path h="727544" w="535737">
                <a:moveTo>
                  <a:pt x="0" y="0"/>
                </a:moveTo>
                <a:lnTo>
                  <a:pt x="535736" y="0"/>
                </a:lnTo>
                <a:lnTo>
                  <a:pt x="535736" y="727544"/>
                </a:lnTo>
                <a:lnTo>
                  <a:pt x="0" y="727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latin typeface="Public Sans Bold"/>
              </a:rPr>
              <a:t>PICKING AN ENTRY-LEVEL ELECTRIC VEHICLE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701746" y="8616481"/>
            <a:ext cx="535737" cy="727544"/>
          </a:xfrm>
          <a:custGeom>
            <a:avLst/>
            <a:gdLst/>
            <a:ahLst/>
            <a:cxnLst/>
            <a:rect r="r" b="b" t="t" l="l"/>
            <a:pathLst>
              <a:path h="727544" w="535737">
                <a:moveTo>
                  <a:pt x="0" y="0"/>
                </a:moveTo>
                <a:lnTo>
                  <a:pt x="535736" y="0"/>
                </a:lnTo>
                <a:lnTo>
                  <a:pt x="535736" y="727544"/>
                </a:lnTo>
                <a:lnTo>
                  <a:pt x="0" y="72754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DAF2UymCGY0</dc:identifier>
  <dcterms:modified xsi:type="dcterms:W3CDTF">2011-08-01T06:04:30Z</dcterms:modified>
  <cp:revision>1</cp:revision>
  <dc:title>Cream Neutral Minimalist New Business Pitch Deck Presentation</dc:title>
</cp:coreProperties>
</file>

<file path=docProps/thumbnail.jpeg>
</file>